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  <p:sldId id="265" r:id="rId12"/>
    <p:sldId id="266" r:id="rId13"/>
  </p:sldIdLst>
  <p:sldSz cx="18288000" cy="10287000"/>
  <p:notesSz cx="6858000" cy="9144000"/>
  <p:embeddedFontLst>
    <p:embeddedFont>
      <p:font typeface="Clear Sans Regular Bold" panose="020B06030302020203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35" autoAdjust="0"/>
    <p:restoredTop sz="73114" autoAdjust="0"/>
  </p:normalViewPr>
  <p:slideViewPr>
    <p:cSldViewPr>
      <p:cViewPr varScale="1">
        <p:scale>
          <a:sx n="45" d="100"/>
          <a:sy n="45" d="100"/>
        </p:scale>
        <p:origin x="232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9378-FF74-2629-B0DA-9950BF964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29A32F-0383-373B-8220-0D920A92BC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3EA69-B4CF-0BF1-ED5E-461261AD4EA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05.11.2024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5B511E4-75EF-BC2B-9B38-30C4FE9F5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74B3E90-5264-5244-932E-E3E575F0D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3C848-8396-D537-8DB2-7B1537A271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48530-B270-8010-33E8-1194DAE26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844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 descr="A screenshot of a graph&#10;&#10;Description automatically generated">
            <a:extLst>
              <a:ext uri="{FF2B5EF4-FFF2-40B4-BE49-F238E27FC236}">
                <a16:creationId xmlns:a16="http://schemas.microsoft.com/office/drawing/2014/main" id="{42783DC2-5F6A-26CA-938C-83DDFFEA8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2" y="362712"/>
            <a:ext cx="15883834" cy="95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4100755" y="4898275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4100755" y="3041980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4100755" y="6986346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-359521" y="5885455"/>
            <a:ext cx="3103414" cy="49066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C97E110-EBA3-C627-89BC-45285C700C64}"/>
              </a:ext>
            </a:extLst>
          </p:cNvPr>
          <p:cNvSpPr txBox="1"/>
          <p:nvPr/>
        </p:nvSpPr>
        <p:spPr>
          <a:xfrm>
            <a:off x="5355323" y="2767421"/>
            <a:ext cx="100954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Top 5 Content Categories by Engagement: Identified top categories driving the highest user engagement, guiding content focus for </a:t>
            </a:r>
            <a:r>
              <a:rPr lang="en-IN" sz="3200" dirty="0">
                <a:solidFill>
                  <a:srgbClr val="A100FF"/>
                </a:solidFill>
              </a:rPr>
              <a:t>maximum impact</a:t>
            </a:r>
            <a:r>
              <a:rPr lang="en-IN" sz="3200" dirty="0"/>
              <a:t>.</a:t>
            </a:r>
          </a:p>
          <a:p>
            <a:endParaRPr lang="en-IN" sz="3200" dirty="0"/>
          </a:p>
          <a:p>
            <a:r>
              <a:rPr lang="en-IN" sz="3200" dirty="0"/>
              <a:t>Content Performance by Type: Evaluated content types (photos, videos, etc) by sentiment, revealing which formats attract the </a:t>
            </a:r>
            <a:r>
              <a:rPr lang="en-IN" sz="3200" dirty="0">
                <a:solidFill>
                  <a:srgbClr val="A100FF"/>
                </a:solidFill>
              </a:rPr>
              <a:t>most positive responses</a:t>
            </a:r>
            <a:r>
              <a:rPr lang="en-IN" sz="3200" dirty="0"/>
              <a:t>.</a:t>
            </a:r>
          </a:p>
          <a:p>
            <a:endParaRPr lang="en-IN" sz="3200" dirty="0"/>
          </a:p>
          <a:p>
            <a:r>
              <a:rPr lang="en-IN" sz="3200" dirty="0"/>
              <a:t>Heatmap of Reactions by Category: Mapped reaction intensity across categories, pinpointing content that elicits strong user responses </a:t>
            </a:r>
            <a:r>
              <a:rPr lang="en-IN" sz="3200" u="sng" dirty="0"/>
              <a:t>for</a:t>
            </a:r>
            <a:r>
              <a:rPr lang="en-IN" sz="3200" dirty="0"/>
              <a:t> </a:t>
            </a:r>
            <a:r>
              <a:rPr lang="en-IN" sz="3200" dirty="0">
                <a:solidFill>
                  <a:srgbClr val="A100FF"/>
                </a:solidFill>
              </a:rPr>
              <a:t>targeted strategy adjustments</a:t>
            </a:r>
            <a:r>
              <a:rPr lang="en-IN" sz="3200" dirty="0"/>
              <a:t>.</a:t>
            </a:r>
          </a:p>
          <a:p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2485226"/>
            <a:ext cx="11171533" cy="5804612"/>
            <a:chOff x="0" y="0"/>
            <a:chExt cx="11564591" cy="468076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006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9600" b="1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382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r"/>
            <a:endParaRPr lang="en-IN" dirty="0">
              <a:effectLst/>
              <a:latin typeface="Helvetica" pitchFamily="2" charset="0"/>
            </a:endParaRPr>
          </a:p>
          <a:p>
            <a:pPr algn="r"/>
            <a:endParaRPr lang="en-IN" dirty="0">
              <a:latin typeface="Helvetica" pitchFamily="2" charset="0"/>
            </a:endParaRPr>
          </a:p>
          <a:p>
            <a:pPr algn="r"/>
            <a:endParaRPr lang="en-IN" dirty="0">
              <a:effectLst/>
              <a:latin typeface="Helvetica" pitchFamily="2" charset="0"/>
            </a:endParaRPr>
          </a:p>
          <a:p>
            <a:pPr algn="r"/>
            <a:endParaRPr lang="en-IN" dirty="0">
              <a:latin typeface="Helvetica" pitchFamily="2" charset="0"/>
            </a:endParaRPr>
          </a:p>
          <a:p>
            <a:pPr algn="r"/>
            <a:endParaRPr lang="en-IN" dirty="0">
              <a:effectLst/>
              <a:latin typeface="Helvetica" pitchFamily="2" charset="0"/>
            </a:endParaRPr>
          </a:p>
          <a:p>
            <a:pPr algn="ctr"/>
            <a:endParaRPr lang="en-IN" dirty="0">
              <a:latin typeface="Helvetica" pitchFamily="2" charset="0"/>
            </a:endParaRPr>
          </a:p>
          <a:p>
            <a:pPr algn="ctr"/>
            <a:endParaRPr lang="en-IN" dirty="0">
              <a:effectLst/>
              <a:latin typeface="Helvetica" pitchFamily="2" charset="0"/>
            </a:endParaRPr>
          </a:p>
          <a:p>
            <a:pPr algn="ctr"/>
            <a:endParaRPr lang="en-IN" dirty="0">
              <a:latin typeface="Helvetica" pitchFamily="2" charset="0"/>
            </a:endParaRPr>
          </a:p>
          <a:p>
            <a:pPr lvl="8"/>
            <a:r>
              <a:rPr lang="en-IN" sz="2000" dirty="0">
                <a:effectLst/>
                <a:latin typeface="Helvetica" pitchFamily="2" charset="0"/>
              </a:rPr>
              <a:t>Social Buzz is a rapidly growing technology unicorn that needs to swiftly adapt to its expanding global presence. Accenture has initiated a three-month proof of concept (POC) concentrating on the following key tasks:</a:t>
            </a:r>
          </a:p>
          <a:p>
            <a:pPr lvl="8"/>
            <a:endParaRPr lang="en-IN" dirty="0">
              <a:effectLst/>
              <a:latin typeface="Helvetica" pitchFamily="2" charset="0"/>
            </a:endParaRPr>
          </a:p>
          <a:p>
            <a:pPr lvl="8">
              <a:buFont typeface="Arial" panose="020B0604020202020204" pitchFamily="34" charset="0"/>
              <a:buChar char="•"/>
            </a:pPr>
            <a:r>
              <a:rPr lang="en-IN" sz="2000" dirty="0"/>
              <a:t>Conducting an audit of Social Buzz's big data practices.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IN" sz="2000" dirty="0"/>
              <a:t>Providing recommendations for a successful IPO.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IN" sz="2000" dirty="0"/>
              <a:t>Analysing and identifying the top five most popular content categories   </a:t>
            </a:r>
          </a:p>
          <a:p>
            <a:pPr lvl="8"/>
            <a:r>
              <a:rPr lang="en-IN" sz="2000" dirty="0"/>
              <a:t>  on the Social Buzz platform</a:t>
            </a:r>
            <a:r>
              <a:rPr lang="en-IN" dirty="0"/>
              <a:t>.</a:t>
            </a:r>
            <a:endParaRPr lang="en-IN" dirty="0">
              <a:effectLst/>
              <a:latin typeface="Helvetica" pitchFamily="2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			</a:t>
            </a:r>
            <a:r>
              <a:rPr lang="en-AU" dirty="0">
                <a:solidFill>
                  <a:schemeClr val="bg1"/>
                </a:solidFill>
              </a:rPr>
              <a:t>Over </a:t>
            </a:r>
            <a:r>
              <a:rPr lang="en-AU" u="sng" dirty="0">
                <a:solidFill>
                  <a:schemeClr val="bg1"/>
                </a:solidFill>
              </a:rPr>
              <a:t>100,000</a:t>
            </a:r>
            <a:r>
              <a:rPr lang="en-AU" dirty="0">
                <a:solidFill>
                  <a:schemeClr val="bg1"/>
                </a:solidFill>
              </a:rPr>
              <a:t> posts per day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			</a:t>
            </a:r>
            <a:r>
              <a:rPr lang="en-AU" u="sng" dirty="0">
                <a:solidFill>
                  <a:schemeClr val="bg1"/>
                </a:solidFill>
              </a:rPr>
              <a:t>36,500,00</a:t>
            </a:r>
            <a:r>
              <a:rPr lang="en-AU" dirty="0">
                <a:solidFill>
                  <a:schemeClr val="bg1"/>
                </a:solidFill>
              </a:rPr>
              <a:t> pieces of content Annually</a:t>
            </a:r>
          </a:p>
          <a:p>
            <a:r>
              <a:rPr lang="en-AU" dirty="0">
                <a:solidFill>
                  <a:schemeClr val="bg1"/>
                </a:solidFill>
              </a:rPr>
              <a:t>			</a:t>
            </a:r>
          </a:p>
          <a:p>
            <a:r>
              <a:rPr lang="en-AU" dirty="0">
                <a:solidFill>
                  <a:schemeClr val="bg1"/>
                </a:solidFill>
              </a:rPr>
              <a:t>			</a:t>
            </a:r>
            <a:r>
              <a:rPr lang="en-IN" b="1" dirty="0">
                <a:solidFill>
                  <a:schemeClr val="bg1"/>
                </a:solidFill>
              </a:rPr>
              <a:t>How can Social Buzz effectively leverage its vast content data to maximize 			engagement?</a:t>
            </a:r>
            <a:endParaRPr lang="en-IN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			</a:t>
            </a:r>
            <a:r>
              <a:rPr lang="en-IN" dirty="0">
                <a:solidFill>
                  <a:schemeClr val="bg1"/>
                </a:solidFill>
              </a:rPr>
              <a:t>Conducting an analysis to identify the top five most popular content 				categories on the Social Buzz platform.</a:t>
            </a:r>
            <a:endParaRPr lang="en-AU" dirty="0">
              <a:solidFill>
                <a:schemeClr val="bg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0EFBE2-C13E-1D4F-EF2C-6D95272AF9CA}"/>
              </a:ext>
            </a:extLst>
          </p:cNvPr>
          <p:cNvSpPr txBox="1"/>
          <p:nvPr/>
        </p:nvSpPr>
        <p:spPr>
          <a:xfrm>
            <a:off x="14515390" y="1568852"/>
            <a:ext cx="37965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Yashwant Singh</a:t>
            </a:r>
            <a:endParaRPr lang="en-US" dirty="0"/>
          </a:p>
          <a:p>
            <a:r>
              <a:rPr lang="en-US" dirty="0"/>
              <a:t>Data Analyst</a:t>
            </a:r>
          </a:p>
        </p:txBody>
      </p:sp>
      <p:pic>
        <p:nvPicPr>
          <p:cNvPr id="38" name="Picture 37" descr="A person with a beard wearing a suit and tie&#10;&#10;Description automatically generated">
            <a:extLst>
              <a:ext uri="{FF2B5EF4-FFF2-40B4-BE49-F238E27FC236}">
                <a16:creationId xmlns:a16="http://schemas.microsoft.com/office/drawing/2014/main" id="{7E4C1AEF-E686-4F0E-CDB1-748768AED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711" y="1172614"/>
            <a:ext cx="2085138" cy="208513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590BA6-EE5A-786D-AE19-F1E7EF6F6928}"/>
              </a:ext>
            </a:extLst>
          </p:cNvPr>
          <p:cNvSpPr txBox="1"/>
          <p:nvPr/>
        </p:nvSpPr>
        <p:spPr>
          <a:xfrm>
            <a:off x="14515390" y="4696754"/>
            <a:ext cx="20132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Marcus </a:t>
            </a:r>
            <a:r>
              <a:rPr lang="en-US" sz="2000" b="1" dirty="0" err="1"/>
              <a:t>Rompton</a:t>
            </a:r>
            <a:endParaRPr lang="en-US" sz="2000" b="1" dirty="0"/>
          </a:p>
          <a:p>
            <a:r>
              <a:rPr lang="en-US" dirty="0"/>
              <a:t>Senior Principle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718BF6-7DF2-2261-F55C-245FFBDC087D}"/>
              </a:ext>
            </a:extLst>
          </p:cNvPr>
          <p:cNvSpPr txBox="1"/>
          <p:nvPr/>
        </p:nvSpPr>
        <p:spPr>
          <a:xfrm>
            <a:off x="14611963" y="7824656"/>
            <a:ext cx="25251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Andrew Fleming</a:t>
            </a:r>
          </a:p>
          <a:p>
            <a:r>
              <a:rPr lang="en-US" dirty="0"/>
              <a:t>Chief Technical </a:t>
            </a:r>
            <a:r>
              <a:rPr lang="en-US" dirty="0" err="1"/>
              <a:t>Architech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AD6371-2338-C86C-57F1-FA954F2386CF}"/>
              </a:ext>
            </a:extLst>
          </p:cNvPr>
          <p:cNvSpPr txBox="1"/>
          <p:nvPr/>
        </p:nvSpPr>
        <p:spPr>
          <a:xfrm>
            <a:off x="4060649" y="1324261"/>
            <a:ext cx="244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EDC56-E08C-4A8F-3F53-490126D916CF}"/>
              </a:ext>
            </a:extLst>
          </p:cNvPr>
          <p:cNvSpPr txBox="1"/>
          <p:nvPr/>
        </p:nvSpPr>
        <p:spPr>
          <a:xfrm>
            <a:off x="5864639" y="2821383"/>
            <a:ext cx="1623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A69402-044D-FF34-14FB-F90B746A02EE}"/>
              </a:ext>
            </a:extLst>
          </p:cNvPr>
          <p:cNvSpPr txBox="1"/>
          <p:nvPr/>
        </p:nvSpPr>
        <p:spPr>
          <a:xfrm>
            <a:off x="7804141" y="4508992"/>
            <a:ext cx="1777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7B6DB7-4D62-84E5-AB92-EECE5F5200D2}"/>
              </a:ext>
            </a:extLst>
          </p:cNvPr>
          <p:cNvSpPr txBox="1"/>
          <p:nvPr/>
        </p:nvSpPr>
        <p:spPr>
          <a:xfrm>
            <a:off x="9511611" y="6121080"/>
            <a:ext cx="1568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8680EA-F351-7F18-31B2-A35D560F7911}"/>
              </a:ext>
            </a:extLst>
          </p:cNvPr>
          <p:cNvSpPr txBox="1"/>
          <p:nvPr/>
        </p:nvSpPr>
        <p:spPr>
          <a:xfrm>
            <a:off x="11425954" y="7929611"/>
            <a:ext cx="1912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308FC7-88E4-FFE9-9F5F-1348881AF94B}"/>
              </a:ext>
            </a:extLst>
          </p:cNvPr>
          <p:cNvSpPr txBox="1"/>
          <p:nvPr/>
        </p:nvSpPr>
        <p:spPr>
          <a:xfrm>
            <a:off x="1560111" y="3681560"/>
            <a:ext cx="410631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rgbClr val="A100FF"/>
                </a:solidFill>
              </a:rPr>
              <a:t>16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Unique Content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80655-1E38-1306-1112-9EC76C3554C6}"/>
              </a:ext>
            </a:extLst>
          </p:cNvPr>
          <p:cNvSpPr txBox="1"/>
          <p:nvPr/>
        </p:nvSpPr>
        <p:spPr>
          <a:xfrm>
            <a:off x="6586592" y="3681560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A100FF"/>
                </a:solidFill>
              </a:rPr>
              <a:t>74,965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sz="2800" dirty="0"/>
              <a:t>Highest Popularity Score of Animal Content Category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4537A0-5DE5-442A-6839-AF167612635A}"/>
              </a:ext>
            </a:extLst>
          </p:cNvPr>
          <p:cNvSpPr txBox="1"/>
          <p:nvPr/>
        </p:nvSpPr>
        <p:spPr>
          <a:xfrm>
            <a:off x="12039600" y="3705520"/>
            <a:ext cx="398096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A100FF"/>
                </a:solidFill>
              </a:rPr>
              <a:t>13807 </a:t>
            </a:r>
          </a:p>
          <a:p>
            <a:pPr algn="ctr"/>
            <a:endParaRPr lang="en-US" dirty="0"/>
          </a:p>
          <a:p>
            <a:pPr algn="ctr"/>
            <a:r>
              <a:rPr lang="en-US" sz="2800" dirty="0"/>
              <a:t>Mostly Positive About Content Uploaded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graph of a content category&#10;&#10;Description automatically generated with medium confidence">
            <a:extLst>
              <a:ext uri="{FF2B5EF4-FFF2-40B4-BE49-F238E27FC236}">
                <a16:creationId xmlns:a16="http://schemas.microsoft.com/office/drawing/2014/main" id="{B1F8386E-5FFE-D9C4-4425-74B1FF492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69" y="1064779"/>
            <a:ext cx="13296136" cy="80523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0D39-B853-9249-7398-28171110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F3998E-33A3-39EC-F884-5E8ECF18A83F}"/>
              </a:ext>
            </a:extLst>
          </p:cNvPr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11D8F81E-7D41-5C40-8F6E-90C6E1F1E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2F876881-6DA0-5266-3DCF-470646C5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7CAA32B7-8D36-07E7-8699-89ED5B24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C8ABE9C8-7671-118C-4EDE-AED5C8E82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40C399BF-434C-D111-6203-0B679712C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B591A470-9FCD-BF92-96D9-74AA535F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04D3FB97-8A07-22BA-6649-F832DFEE1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AE40461-9038-1953-1B70-78A358C11631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070B3E5-0501-8F43-017A-1A9FDA7B70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13FF618A-9341-4B8F-4362-13D5A3AA179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1D196F1E-879F-9BCD-A2C7-8B94626CF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AC86836-1BD4-7476-D12A-13053B2EB07A}"/>
              </a:ext>
            </a:extLst>
          </p:cNvPr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C9477AD9-807A-3084-271A-083F36E39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37194664-A7DD-BC35-15BB-59A59DA6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2C1F892F-E9D8-504A-694B-A100E58F2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E5A176DA-3F4C-A293-64DA-2BDF61F78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280CB266-2EA8-B2E1-DA6C-656435DE6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E8FBDE7B-367D-B11F-F53C-F95597A68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E30D5799-2BAF-CECF-FB4D-9A7392EE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8A28DCF5-5EEC-3E27-6583-0CCD3EE247BA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C97E1F0A-D9FA-FC6D-3032-B0ABC917E7EF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8D049F35-6DC4-9C66-7C2C-C4FB50750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AD318D3E-0F56-D591-F0CB-9A673BCDF5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3C416C6F-3672-D639-4F46-D338D295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screenshot of a graph&#10;&#10;Description automatically generated">
            <a:extLst>
              <a:ext uri="{FF2B5EF4-FFF2-40B4-BE49-F238E27FC236}">
                <a16:creationId xmlns:a16="http://schemas.microsoft.com/office/drawing/2014/main" id="{61D47949-83F9-2993-0223-4199A0281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60" y="766668"/>
            <a:ext cx="15234841" cy="92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2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307</Words>
  <Application>Microsoft Macintosh PowerPoint</Application>
  <PresentationFormat>Custom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Graphik Regular</vt:lpstr>
      <vt:lpstr>Arial</vt:lpstr>
      <vt:lpstr>Helvetica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Yashwant Singh</cp:lastModifiedBy>
  <cp:revision>12</cp:revision>
  <dcterms:created xsi:type="dcterms:W3CDTF">2006-08-16T00:00:00Z</dcterms:created>
  <dcterms:modified xsi:type="dcterms:W3CDTF">2024-11-05T08:04:19Z</dcterms:modified>
  <dc:identifier>DAEhDyfaYKE</dc:identifier>
</cp:coreProperties>
</file>